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2"/>
  </p:notesMasterIdLst>
  <p:sldIdLst>
    <p:sldId id="256" r:id="rId2"/>
    <p:sldId id="308" r:id="rId3"/>
    <p:sldId id="262" r:id="rId4"/>
    <p:sldId id="307" r:id="rId5"/>
    <p:sldId id="309" r:id="rId6"/>
    <p:sldId id="290" r:id="rId7"/>
    <p:sldId id="298" r:id="rId8"/>
    <p:sldId id="263" r:id="rId9"/>
    <p:sldId id="291" r:id="rId10"/>
    <p:sldId id="265" r:id="rId11"/>
    <p:sldId id="267" r:id="rId12"/>
    <p:sldId id="311" r:id="rId13"/>
    <p:sldId id="266" r:id="rId14"/>
    <p:sldId id="306" r:id="rId15"/>
    <p:sldId id="292" r:id="rId16"/>
    <p:sldId id="294" r:id="rId17"/>
    <p:sldId id="310" r:id="rId18"/>
    <p:sldId id="312" r:id="rId19"/>
    <p:sldId id="314" r:id="rId20"/>
    <p:sldId id="313" r:id="rId21"/>
    <p:sldId id="316" r:id="rId22"/>
    <p:sldId id="315" r:id="rId23"/>
    <p:sldId id="300" r:id="rId24"/>
    <p:sldId id="303" r:id="rId25"/>
    <p:sldId id="269" r:id="rId26"/>
    <p:sldId id="287" r:id="rId27"/>
    <p:sldId id="259" r:id="rId28"/>
    <p:sldId id="305" r:id="rId29"/>
    <p:sldId id="302" r:id="rId30"/>
    <p:sldId id="284" r:id="rId3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  <a:srgbClr val="006699"/>
    <a:srgbClr val="336699"/>
    <a:srgbClr val="003399"/>
    <a:srgbClr val="000099"/>
    <a:srgbClr val="000066"/>
    <a:srgbClr val="003366"/>
    <a:srgbClr val="4F81BD"/>
    <a:srgbClr val="0033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191" autoAdjust="0"/>
    <p:restoredTop sz="94660" autoAdjust="0"/>
  </p:normalViewPr>
  <p:slideViewPr>
    <p:cSldViewPr>
      <p:cViewPr>
        <p:scale>
          <a:sx n="80" d="100"/>
          <a:sy n="80" d="100"/>
        </p:scale>
        <p:origin x="-2514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622F4-F3DB-4FB8-8326-9D4E0570ED9D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4E13D-38F7-4EAF-B289-A3231D2742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5A63-117B-43FF-A0D8-20E701A77901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B254-7422-4D52-8B62-DD83EEE2C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5A63-117B-43FF-A0D8-20E701A77901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B254-7422-4D52-8B62-DD83EEE2C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5A63-117B-43FF-A0D8-20E701A77901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B254-7422-4D52-8B62-DD83EEE2C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5A63-117B-43FF-A0D8-20E701A77901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B254-7422-4D52-8B62-DD83EEE2C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5A63-117B-43FF-A0D8-20E701A77901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B254-7422-4D52-8B62-DD83EEE2C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5A63-117B-43FF-A0D8-20E701A77901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B254-7422-4D52-8B62-DD83EEE2C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5A63-117B-43FF-A0D8-20E701A77901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B254-7422-4D52-8B62-DD83EEE2C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5A63-117B-43FF-A0D8-20E701A77901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B254-7422-4D52-8B62-DD83EEE2C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5A63-117B-43FF-A0D8-20E701A77901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B254-7422-4D52-8B62-DD83EEE2C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5A63-117B-43FF-A0D8-20E701A77901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B254-7422-4D52-8B62-DD83EEE2C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5A63-117B-43FF-A0D8-20E701A77901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B254-7422-4D52-8B62-DD83EEE2C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В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29552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5A63-117B-43FF-A0D8-20E701A77901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FB254-7422-4D52-8B62-DD83EEE2C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D8490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4F8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897" y="0"/>
            <a:ext cx="92788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357430"/>
            <a:ext cx="4000496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214290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здравоохранения </a:t>
            </a:r>
          </a:p>
          <a:p>
            <a:pPr algn="ctr"/>
            <a:r>
              <a:rPr lang="ru-RU" sz="16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«Центр контроля качества и сертификации </a:t>
            </a:r>
          </a:p>
          <a:p>
            <a:pPr algn="ctr"/>
            <a:r>
              <a:rPr lang="ru-RU" sz="16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лекарственных средств»</a:t>
            </a:r>
            <a:endParaRPr lang="ru-RU" sz="1600" b="1" dirty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50070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Кришталь Наталья Дмитриевна,</a:t>
            </a:r>
          </a:p>
          <a:p>
            <a:pPr algn="ctr"/>
            <a:r>
              <a:rPr lang="ru-RU" sz="16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и. о. директора ГБУЗ ЦККСЛС</a:t>
            </a:r>
          </a:p>
          <a:p>
            <a:pPr algn="ctr"/>
            <a:r>
              <a:rPr lang="ru-RU" sz="16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июнь 2020</a:t>
            </a:r>
            <a:endParaRPr lang="ru-RU" sz="1600" b="1" dirty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2908" y="1571612"/>
            <a:ext cx="70009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ГОТОВНОСТЬ </a:t>
            </a:r>
            <a:r>
              <a:rPr lang="ru-RU" sz="28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МЕДИЦИНСКИХ ОРГАНИЗАЦИЙ К РАБОТЕ В ИНФОРМАЦИОННОЙ СИСТЕМЕ МОНИТОРИНГА ДВИЖЕНИЯ ЛЕКАРСТВЕННЫХ </a:t>
            </a:r>
            <a:r>
              <a:rPr lang="ru-RU" sz="28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ПРЕПАРАТОВ </a:t>
            </a:r>
            <a:endParaRPr lang="ru-RU" sz="2800" b="1" dirty="0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Регистратор выбытия</a:t>
            </a:r>
            <a:endParaRPr lang="ru-RU" sz="24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71546"/>
            <a:ext cx="8786874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343027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14810" y="2214554"/>
            <a:ext cx="4500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Встроенный сканер,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Экран,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Клавиатура Т9,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ru-RU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Возможность подключения </a:t>
            </a:r>
            <a:r>
              <a:rPr lang="en-US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GSM-</a:t>
            </a:r>
            <a:r>
              <a:rPr lang="ru-RU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модема,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Модуль безопасности (СКЗИ),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Аккумулятор.</a:t>
            </a:r>
            <a:endParaRPr lang="ru-RU" dirty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4214818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Разъемы РВ позволяют: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Подключить РВ к персональному компьютеру,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Подключить РВ к локальной вычислительной сети организации и сети интернет.</a:t>
            </a:r>
            <a:endParaRPr lang="ru-RU" dirty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5715016"/>
            <a:ext cx="2143140" cy="847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Режим работы «ТЕРМИНАЛ               СБОРА ДАННЫХ»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5715016"/>
            <a:ext cx="2143140" cy="847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«АВТОНОМНЫЙ» режим работы        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5715016"/>
            <a:ext cx="2143140" cy="847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«ПАССИВНЫЙ» режим работы               </a:t>
            </a:r>
            <a:endParaRPr lang="ru-RU" dirty="0"/>
          </a:p>
        </p:txBody>
      </p:sp>
      <p:sp>
        <p:nvSpPr>
          <p:cNvPr id="16" name="Полилиния 15"/>
          <p:cNvSpPr/>
          <p:nvPr/>
        </p:nvSpPr>
        <p:spPr>
          <a:xfrm>
            <a:off x="1857356" y="4662554"/>
            <a:ext cx="660212" cy="920337"/>
          </a:xfrm>
          <a:custGeom>
            <a:avLst/>
            <a:gdLst>
              <a:gd name="connsiteX0" fmla="*/ 950026 w 950026"/>
              <a:gd name="connsiteY0" fmla="*/ 29688 h 920337"/>
              <a:gd name="connsiteX1" fmla="*/ 237506 w 950026"/>
              <a:gd name="connsiteY1" fmla="*/ 148441 h 920337"/>
              <a:gd name="connsiteX2" fmla="*/ 0 w 950026"/>
              <a:gd name="connsiteY2" fmla="*/ 920337 h 92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026" h="920337">
                <a:moveTo>
                  <a:pt x="950026" y="29688"/>
                </a:moveTo>
                <a:cubicBezTo>
                  <a:pt x="672935" y="14844"/>
                  <a:pt x="395844" y="0"/>
                  <a:pt x="237506" y="148441"/>
                </a:cubicBezTo>
                <a:cubicBezTo>
                  <a:pt x="79168" y="296882"/>
                  <a:pt x="39584" y="608609"/>
                  <a:pt x="0" y="920337"/>
                </a:cubicBezTo>
              </a:path>
            </a:pathLst>
          </a:custGeom>
          <a:ln w="76200">
            <a:solidFill>
              <a:srgbClr val="FF33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олилиния 16"/>
          <p:cNvSpPr/>
          <p:nvPr/>
        </p:nvSpPr>
        <p:spPr>
          <a:xfrm>
            <a:off x="6143636" y="5143513"/>
            <a:ext cx="928694" cy="571504"/>
          </a:xfrm>
          <a:custGeom>
            <a:avLst/>
            <a:gdLst>
              <a:gd name="connsiteX0" fmla="*/ 0 w 957943"/>
              <a:gd name="connsiteY0" fmla="*/ 51460 h 575953"/>
              <a:gd name="connsiteX1" fmla="*/ 581891 w 957943"/>
              <a:gd name="connsiteY1" fmla="*/ 75210 h 575953"/>
              <a:gd name="connsiteX2" fmla="*/ 902525 w 957943"/>
              <a:gd name="connsiteY2" fmla="*/ 502722 h 575953"/>
              <a:gd name="connsiteX3" fmla="*/ 914400 w 957943"/>
              <a:gd name="connsiteY3" fmla="*/ 514597 h 57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943" h="575953">
                <a:moveTo>
                  <a:pt x="0" y="51460"/>
                </a:moveTo>
                <a:cubicBezTo>
                  <a:pt x="215735" y="25730"/>
                  <a:pt x="431470" y="0"/>
                  <a:pt x="581891" y="75210"/>
                </a:cubicBezTo>
                <a:cubicBezTo>
                  <a:pt x="732312" y="150420"/>
                  <a:pt x="847107" y="429491"/>
                  <a:pt x="902525" y="502722"/>
                </a:cubicBezTo>
                <a:cubicBezTo>
                  <a:pt x="957943" y="575953"/>
                  <a:pt x="936171" y="545275"/>
                  <a:pt x="914400" y="514597"/>
                </a:cubicBezTo>
              </a:path>
            </a:pathLst>
          </a:custGeom>
          <a:ln w="76200">
            <a:solidFill>
              <a:srgbClr val="FF1D1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1214422"/>
            <a:ext cx="8358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РВ–специальный прибор</a:t>
            </a:r>
            <a:r>
              <a:rPr lang="ru-RU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предназначенный только для отправки в ИС МДЛП информации о выводе ЛП из оборота при выдаче в медицинские подразделения для медицинского применения.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785786" y="1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работы регистратора выбытия </a:t>
            </a:r>
          </a:p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медицинских организациях</a:t>
            </a:r>
            <a:endParaRPr lang="ru-RU" sz="24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46"/>
            <a:ext cx="8501122" cy="371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1500174"/>
            <a:ext cx="878687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Работает только в одностороннем режиме, то есть не показывает результат.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Регистрирует вывод из оборота ЛП только для оказания медицинской помощи.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Требует документ-основание операции вывода из оборота.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Требует ежедневной синхронизации с ГЛОНАСС.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Может осуществлять проверку по информации ИС МДЛП об упаковках.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857736"/>
            <a:ext cx="292895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844" y="5000636"/>
            <a:ext cx="8715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643866" cy="85723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ОТПУСК ЛЕКАРСТВЕННЫХ ПРЕПАРАТОВ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72072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отпуска маркированных ЛП </a:t>
            </a: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выбирает руководитель </a:t>
            </a: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МО. </a:t>
            </a:r>
            <a:endParaRPr lang="ru-RU" sz="2400" dirty="0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Возможно </a:t>
            </a:r>
            <a:r>
              <a:rPr lang="ru-RU" sz="2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варианта: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с аптеки или материальной комнаты</a:t>
            </a:r>
            <a:r>
              <a:rPr lang="ru-RU" sz="2400" u="sng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с материальной комнаты старшей медицинской сестры;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с поста отделения.</a:t>
            </a:r>
          </a:p>
          <a:p>
            <a:endParaRPr lang="ru-RU" dirty="0"/>
          </a:p>
        </p:txBody>
      </p:sp>
      <p:pic>
        <p:nvPicPr>
          <p:cNvPr id="4" name="Рисунок 3" descr="https://pharmvestnik.ru/apps/fv/assets/cache/files/content/news/697/69762/front-jpg/front-z-400.jpg?time=15893494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86190"/>
            <a:ext cx="80010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785786" y="0"/>
            <a:ext cx="70009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работы МО </a:t>
            </a:r>
          </a:p>
          <a:p>
            <a:pPr algn="ctr"/>
            <a:r>
              <a:rPr lang="ru-RU" sz="2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закупки до выдачи                                                    в отделение/пациенту</a:t>
            </a:r>
            <a:endParaRPr lang="ru-RU" sz="22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 t="3125"/>
          <a:stretch>
            <a:fillRect/>
          </a:stretch>
        </p:blipFill>
        <p:spPr>
          <a:xfrm>
            <a:off x="142844" y="1428736"/>
            <a:ext cx="8858312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 передачи сведений</a:t>
            </a:r>
            <a:endParaRPr lang="ru-RU" sz="28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8715436" cy="535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214422"/>
            <a:ext cx="878687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 algn="just"/>
            <a:r>
              <a:rPr lang="ru-RU" sz="20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Два порядка передачи сведений в систему:</a:t>
            </a:r>
          </a:p>
          <a:p>
            <a:pPr algn="just"/>
            <a:endParaRPr lang="ru-RU" sz="1000" b="1" dirty="0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прямой акцепт – данные передает поставщик;</a:t>
            </a:r>
          </a:p>
          <a:p>
            <a:pPr algn="just"/>
            <a:endParaRPr lang="ru-RU" sz="1000" b="1" dirty="0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обратный акцепт – данные передает медицинская организация.</a:t>
            </a:r>
          </a:p>
          <a:p>
            <a:pPr algn="just"/>
            <a:endParaRPr lang="ru-RU" sz="2000" b="1" dirty="0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73050" algn="just"/>
            <a:r>
              <a:rPr lang="ru-RU" sz="20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Прямой порядок удобнее, но это условие необходимо прописать в контракте на поставку лекарственных препаратов (ч. 44 постановления Правительства РФ от 14.12.2018 г. № 1556  «Об утверждении Положения о системе мониторинга движения лекарственных препаратов для медицинского применения»).</a:t>
            </a:r>
          </a:p>
          <a:p>
            <a:pPr indent="273050" algn="just"/>
            <a:r>
              <a:rPr lang="ru-RU" sz="20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Требования к поставке, приемке, комплектности сопроводительной документации регламентированы приказом МЗ РФ от 26.10.17 г. № 870н «Об утверждении Типового контракта на поставку лекарственных препаратов для медицинского применения и информационной карты Типового контракта на поставку лекарственных препаратов для медицинского применения».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 t="4063"/>
          <a:stretch>
            <a:fillRect/>
          </a:stretch>
        </p:blipFill>
        <p:spPr bwMode="auto">
          <a:xfrm>
            <a:off x="357158" y="1500174"/>
            <a:ext cx="85725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785786" y="0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способов регистрации вывода из оборота ЛП по типам участников оборота</a:t>
            </a:r>
            <a:endParaRPr lang="ru-RU" sz="24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572560" cy="530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85786" y="0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способов регистрации вывода из оборота ЛП по типам участников оборота</a:t>
            </a:r>
            <a:endParaRPr lang="ru-RU" sz="24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29552" cy="1928802"/>
          </a:xfrm>
        </p:spPr>
        <p:txBody>
          <a:bodyPr>
            <a:normAutofit fontScale="90000"/>
          </a:bodyPr>
          <a:lstStyle/>
          <a:p>
            <a:r>
              <a:rPr lang="ru-RU" sz="27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способов регистрации вывода из оборота ЛП по типам участников оборота</a:t>
            </a:r>
            <a:r>
              <a:rPr lang="ru-RU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0200"/>
            <a:ext cx="8501122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МЕДИЦИНСКИЕ ОРГАНИЗАЦИИ, ИМЕЮЩИЕ В СВОЕЙ СТРУКТУРЕ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ФАПы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643998" cy="6357958"/>
          </a:xfrm>
        </p:spPr>
        <p:txBody>
          <a:bodyPr>
            <a:noAutofit/>
          </a:bodyPr>
          <a:lstStyle/>
          <a:p>
            <a:r>
              <a:rPr lang="ru-RU" sz="1400" dirty="0" smtClean="0"/>
              <a:t> </a:t>
            </a:r>
            <a:endParaRPr lang="ru-RU" sz="1400" b="1" dirty="0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ГАУЗ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«Анжеро-Судженская городская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Беловская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районная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Гурьевская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районная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Ижморская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районная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ГАУЗ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«Кемеровская клиническая районная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Киселевская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районная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Крапивинская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районная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ГАУЗ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Ленинск-Кузнецкая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районная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«Мариинская районная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«Междуреченская городская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Мысковская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городская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ГАУЗ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«Новокузнецкая городская клиническая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Прокопьевская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районная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Промышленновская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районная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Таштогольская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районная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Тисульская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районная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Топкинская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районная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Тяжинская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районная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Чебулинская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районная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Юргинская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районная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Яйская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районная больница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AutoNum type="arabicPeriod"/>
            </a:pP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 «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Яшкинская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районная».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больница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В Челябинской области продолжается строительство новых ФАПов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14488"/>
            <a:ext cx="321471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572428" cy="8572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РАБОТЫ  С МАРКИРОВАННЫМИ ЛЕКАРСТВЕННЫМИ ПРЕПАРАТАМИ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ФАПах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>
            <a:lum bright="-10000" contrast="10000"/>
          </a:blip>
          <a:srcRect l="28220" t="9402" r="28968" b="4558"/>
          <a:stretch>
            <a:fillRect/>
          </a:stretch>
        </p:blipFill>
        <p:spPr bwMode="auto">
          <a:xfrm>
            <a:off x="428596" y="1285860"/>
            <a:ext cx="3929090" cy="514353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14876" y="1357298"/>
            <a:ext cx="4000528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Приказом Минздрава РФ от 03.12.2019 № 984н внесены изменения в стандарт оснащения врачебной амбулатории, фельдшерско-акушерского пункта, фельдшерского здравпункта, предусматривающие наличие в них не менее одного рабочего места врача (фельдшера) с персональным компьютером и выходом в информационно-телекоммуникационную сеть «Интернет».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42844" y="5500702"/>
            <a:ext cx="8858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Любые физические действия, осуществляемые с лекарственными препаратами субъектами обращения лекарственных средств на всех этапах товаропроводящей цепи, должны быть отражены в федеральной государственной информационной системе мониторинга движения лекарственных препаратов </a:t>
            </a:r>
            <a:r>
              <a:rPr lang="ru-RU" sz="1600" b="1" cap="all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(ФГИС МДЛП).</a:t>
            </a:r>
            <a:endParaRPr lang="ru-RU" sz="1600" b="1" cap="all" dirty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6250"/>
          <a:stretch>
            <a:fillRect/>
          </a:stretch>
        </p:blipFill>
        <p:spPr bwMode="auto">
          <a:xfrm>
            <a:off x="0" y="1285860"/>
            <a:ext cx="91440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ДВИЖЕНИЯ ЛП В ФГИС МДЛП</a:t>
            </a:r>
            <a:endParaRPr lang="ru-RU" sz="24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29552" cy="121442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ОБОСОБЛЕННЫЕ ПОДРАЗДЕЛЕНИЯ МО, ОБЕСПЕЧЕННЫЕ ДОСТУПОМ К ИКС «ИНТЕРНЕТ»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1571612"/>
            <a:ext cx="4214842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Содержимое 6" descr="рисун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8525329" cy="485778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29552" cy="12144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ОБОСОБЛЕННЫЕ ПОДРАЗДЕЛЕНИЯ МО,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ОБЕСПЕЧЕННЫЕ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ДОСТУПОМ К ИКС «ИНТЕРНЕТ»</a:t>
            </a:r>
            <a:endParaRPr lang="ru-RU" sz="2400" dirty="0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8572560" cy="492922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ОТСЛЕЖИВАНИЯ ЛЕКАРСТВЕННЫХ ПРЕПАРАТОВ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сновные цели маркировки и мониторинга движения лекарственных 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0200"/>
            <a:ext cx="8429684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00496" y="1571612"/>
            <a:ext cx="4214842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Содержимое 3" descr="Основные цели маркировки и мониторинга движения лекарственных ...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996" y="1752600"/>
            <a:ext cx="8429684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142852"/>
            <a:ext cx="857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НЕ ПОДЛЕЖИТ </a:t>
            </a:r>
          </a:p>
          <a:p>
            <a:pPr algn="ctr"/>
            <a:r>
              <a:rPr lang="ru-RU" altLang="ru-RU" sz="2400" b="1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ОБЯЗАТЕЛЬНОЙ МАРКИРОВКЕ!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57298"/>
            <a:ext cx="8643998" cy="5500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Фармацевтические субстанции.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Радиофармацевтические лекарственные препараты.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Пиявки медицинские.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Лекарственные препараты, которые предназначены для применения в условиях военных действий, чрезвычайных ситуаций, профилактики и лечения заболеваний и поражений, полученных в результате воздействия неблагоприятных химических, биологических, радиационных факторов, и разработаны по заданию федеральных органов исполнительной власти.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Лекарственные препараты, изготовленные аптечными организациями.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Кислород медицинский.</a:t>
            </a:r>
          </a:p>
          <a:p>
            <a:endParaRPr lang="ru-RU" sz="24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Административные штрафы</a:t>
            </a:r>
            <a:endParaRPr lang="ru-RU" sz="24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2"/>
            <a:ext cx="8501122" cy="528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214422"/>
            <a:ext cx="85725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Кодекс РФ об административных правонарушениях </a:t>
            </a:r>
          </a:p>
          <a:p>
            <a:pPr algn="ctr"/>
            <a:r>
              <a:rPr lang="ru-RU" sz="20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от 30.12.01 г. № 195-ФЗ </a:t>
            </a:r>
            <a:br>
              <a:rPr lang="ru-RU" sz="20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Редакция с изменениями № 58-Ф3 от 15.04.2019</a:t>
            </a:r>
          </a:p>
          <a:p>
            <a:pPr algn="ctr"/>
            <a:endParaRPr lang="ru-RU" sz="2000" b="1" dirty="0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Раздел II. Особенная часть </a:t>
            </a:r>
          </a:p>
          <a:p>
            <a:pPr algn="ctr"/>
            <a:r>
              <a:rPr lang="ru-RU" sz="20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Глава 6. Административные правонарушения, посягающие на здоровье, санитарно-эпидемиологическое благополучие населения и общественную нравственность</a:t>
            </a:r>
          </a:p>
          <a:p>
            <a:endParaRPr lang="ru-RU" sz="2000" b="1" dirty="0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Статья 6.34.</a:t>
            </a:r>
            <a:r>
              <a:rPr lang="ru-RU" sz="20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Несвоевременное внесение данных в систему мониторинга движения лекарственных препаратов для медицинского применения либо внесение в нее недостоверных данных.</a:t>
            </a:r>
          </a:p>
          <a:p>
            <a:endParaRPr lang="ru-RU" sz="2000" dirty="0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Административные штрафы:</a:t>
            </a:r>
          </a:p>
          <a:p>
            <a:r>
              <a:rPr lang="ru-RU" sz="20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должностное лицо – от 5 000 до 10 000 рублей,</a:t>
            </a:r>
          </a:p>
          <a:p>
            <a:r>
              <a:rPr lang="ru-RU" sz="20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юридическое лицо – от 50 000 до 100 000 рублей.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Административные штрафы</a:t>
            </a:r>
            <a:endParaRPr lang="ru-RU" sz="24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484784"/>
            <a:ext cx="82153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Кодекс РФ об административных правонарушениях от 30.12.01 г. № 195-ФЗ </a:t>
            </a:r>
            <a:br>
              <a:rPr lang="ru-RU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Редакция с изменениями № 58-Ф3 от 15.04.19 г.</a:t>
            </a:r>
          </a:p>
          <a:p>
            <a:pPr algn="ctr"/>
            <a:endParaRPr lang="ru-RU" b="1" dirty="0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Раздел II. Особенная часть </a:t>
            </a:r>
          </a:p>
          <a:p>
            <a:endParaRPr lang="ru-RU" dirty="0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Глава 15. Административные правонарушения в области финансов, налогов и сборов, страхования, рынка ценных бумаг</a:t>
            </a:r>
          </a:p>
          <a:p>
            <a:pPr algn="ctr"/>
            <a:endParaRPr lang="ru-RU" b="1" dirty="0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Статья 15.12.</a:t>
            </a:r>
            <a:r>
              <a:rPr lang="ru-RU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Производство или продажа товаров и продукции, в отношении которых установлены требования по маркировке и (или) нанесению информации, без соответствующей маркировки и (или) информации, а также с нарушением установленного порядка нанесения такой маркировки и (или) информации</a:t>
            </a:r>
          </a:p>
          <a:p>
            <a:pPr algn="just"/>
            <a:r>
              <a:rPr lang="ru-RU" b="1" u="sng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Административные штрафы</a:t>
            </a:r>
            <a:r>
              <a:rPr lang="ru-RU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(с конфискацией предметов административного правонарушения):</a:t>
            </a:r>
          </a:p>
          <a:p>
            <a:r>
              <a:rPr lang="ru-RU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гражданин – от 2 000 до 4 000 рублей, </a:t>
            </a:r>
          </a:p>
          <a:p>
            <a:r>
              <a:rPr lang="ru-RU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должностное лицо – от 5 000 до 10 000 рублей, </a:t>
            </a:r>
          </a:p>
          <a:p>
            <a:r>
              <a:rPr lang="ru-RU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юридическое лицо – от 50 000 до 100 000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sz="24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268760"/>
            <a:ext cx="8215370" cy="5483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50" dirty="0" smtClean="0">
                <a:solidFill>
                  <a:srgbClr val="002060"/>
                </a:solidFill>
              </a:rPr>
              <a:t>1</a:t>
            </a:r>
            <a:r>
              <a:rPr lang="ru-RU" sz="1550" dirty="0" smtClean="0">
                <a:solidFill>
                  <a:srgbClr val="00518E"/>
                </a:solidFill>
              </a:rPr>
              <a:t>. </a:t>
            </a:r>
            <a:r>
              <a:rPr lang="ru-RU" sz="155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ФЗ от 28.12.17 г. № 425 - ФЗ «О внесении изменений в Федеральный закон «Об обращении лекарственных средств»</a:t>
            </a:r>
          </a:p>
          <a:p>
            <a:pPr algn="just"/>
            <a:r>
              <a:rPr lang="ru-RU" sz="155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2. ПП РФ от 24.01.17 г. № 62 «О проведении эксперимента по маркировке контрольными (идентификационными) знаками и мониторингу за оборотом отдельных видов лекарственных препаратов для медицинского применения».</a:t>
            </a:r>
          </a:p>
          <a:p>
            <a:pPr algn="just"/>
            <a:r>
              <a:rPr lang="ru-RU" sz="155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3. ПП РФ от 14.12.18 г. № 1556 «Об утверждении положения о системе мониторинга движения лекарственных препаратов для медицинского применения».</a:t>
            </a:r>
          </a:p>
          <a:p>
            <a:pPr algn="just"/>
            <a:r>
              <a:rPr lang="ru-RU" sz="155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4. ПП РФ от 14.12.18 г. № 1557 «Об особенностях внедрения системы мониторинга движения лекарственных препаратов для медицинского применения».</a:t>
            </a:r>
          </a:p>
          <a:p>
            <a:pPr algn="just"/>
            <a:r>
              <a:rPr lang="ru-RU" sz="155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5. ПП РФ от 14.12.18 г. № 1558 «Об утверждении правил размещения общедоступной информации, содержащейся в системе мониторинга движения лекарственных препаратов для медицинского применения, в информационно-телекоммуникационной сети «интернет» (в том числе в форме открытых данных)».</a:t>
            </a:r>
          </a:p>
          <a:p>
            <a:pPr algn="just"/>
            <a:r>
              <a:rPr lang="ru-RU" sz="155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6. Распоряжение Правительства РФ от 14.12.18 г. № 2828-р «Об определении                               ООО «Оператор-ЦРПТ» организацией, уполномоченной на осуществление функций оператора системы мониторинга движения лекарственных препаратов для медицинского применения».</a:t>
            </a:r>
          </a:p>
          <a:p>
            <a:pPr algn="just"/>
            <a:r>
              <a:rPr lang="ru-RU" sz="155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7. Распоряжение Правительства РФ от 28.04.18 г. № 791-р «Об утверждении модели функционирования системы маркировки товаров средствами идентификации в РФ».</a:t>
            </a:r>
          </a:p>
          <a:p>
            <a:pPr algn="just"/>
            <a:r>
              <a:rPr lang="ru-RU" sz="155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8. Методические рекомендации для проведения эксперимента по маркировке контрольными (идентификационными) знаками и мониторингу за оборотом отдельных видов лекарственных препаратов для медицинского применения, находящихся в гражданском обороте на территории РФ от 23.04.18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Нормативные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ресурсы</a:t>
            </a:r>
            <a:endParaRPr lang="ru-RU" sz="24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1412776"/>
            <a:ext cx="79296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на сайте ЦРПТ: http: //честныйзнак.рф -                   Бизнесу - Внедрение маркировки, маркировка лекарств;</a:t>
            </a:r>
          </a:p>
          <a:p>
            <a:endParaRPr lang="ru-RU" sz="2800" dirty="0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2. на сайте Росздравнадзор: http://www.roszdravnadzor.ru  -                                     Система маркировки лекарственных препаратов.</a:t>
            </a:r>
            <a:endParaRPr lang="ru-RU" sz="2800" dirty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тинки по запросу человечки для презентац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797152"/>
            <a:ext cx="216154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571472" y="188640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ОРГАНИЗАЦИОННО-МЕТОДИЧЕСКАЯ ПОМОЩЬ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00174"/>
            <a:ext cx="8643998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ГБУЗ «Центр контроля качества и сертификации лекарственных средств»</a:t>
            </a:r>
          </a:p>
          <a:p>
            <a:endParaRPr lang="ru-RU" sz="2400" b="1" u="sng" dirty="0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Ответственные лица:</a:t>
            </a:r>
          </a:p>
          <a:p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Кришталь Наталья Дмитриевна, и.о. директора, </a:t>
            </a:r>
          </a:p>
          <a:p>
            <a:r>
              <a:rPr lang="ru-RU" sz="2400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тел. 8(3842) 28-96-00, 28-97-66</a:t>
            </a:r>
          </a:p>
          <a:p>
            <a:r>
              <a:rPr lang="en-US" sz="2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www.</a:t>
            </a:r>
            <a:r>
              <a:rPr lang="ru-RU" sz="2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kcenter42.ru</a:t>
            </a:r>
          </a:p>
          <a:p>
            <a:endParaRPr lang="ru-RU" sz="2400" dirty="0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286124"/>
            <a:ext cx="200024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785786" y="1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Региональные центры компетенций </a:t>
            </a:r>
          </a:p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Кемеровской 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области-кузбасса</a:t>
            </a:r>
            <a:endParaRPr lang="ru-RU" sz="24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14422"/>
            <a:ext cx="8643998" cy="5500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u="sng" dirty="0" smtClean="0">
                <a:solidFill>
                  <a:srgbClr val="00518E"/>
                </a:solidFill>
                <a:latin typeface="Times New Roman" pitchFamily="18" charset="0"/>
              </a:rPr>
              <a:t>Для розничных аптечных организаций:</a:t>
            </a:r>
            <a:r>
              <a:rPr lang="ru-RU" sz="2200" b="1" dirty="0" smtClean="0">
                <a:solidFill>
                  <a:srgbClr val="00518E"/>
                </a:solidFill>
                <a:latin typeface="Times New Roman" pitchFamily="18" charset="0"/>
              </a:rPr>
              <a:t>  </a:t>
            </a:r>
            <a:r>
              <a:rPr lang="ru-RU" sz="2200" dirty="0" smtClean="0">
                <a:solidFill>
                  <a:srgbClr val="00518E"/>
                </a:solidFill>
                <a:latin typeface="Times New Roman" pitchFamily="18" charset="0"/>
              </a:rPr>
              <a:t>Аптека № 125 ОАО «Аптеки Кузбасса», г. Кемерово, ул. Институтская, д. 28</a:t>
            </a:r>
          </a:p>
          <a:p>
            <a:r>
              <a:rPr lang="ru-RU" sz="2200" b="1" u="sng" dirty="0" smtClean="0">
                <a:solidFill>
                  <a:srgbClr val="00518E"/>
                </a:solidFill>
                <a:latin typeface="Times New Roman" pitchFamily="18" charset="0"/>
              </a:rPr>
              <a:t>Ответственные лица:</a:t>
            </a:r>
          </a:p>
          <a:p>
            <a:r>
              <a:rPr lang="ru-RU" sz="2200" dirty="0" smtClean="0">
                <a:solidFill>
                  <a:srgbClr val="00518E"/>
                </a:solidFill>
                <a:latin typeface="Times New Roman" pitchFamily="18" charset="0"/>
              </a:rPr>
              <a:t>Иманкулов Антон Рушанович, заместитель генерального директора по </a:t>
            </a:r>
            <a:r>
              <a:rPr lang="en-US" sz="2200" dirty="0" smtClean="0">
                <a:solidFill>
                  <a:srgbClr val="00518E"/>
                </a:solidFill>
                <a:latin typeface="Times New Roman" pitchFamily="18" charset="0"/>
              </a:rPr>
              <a:t>IT</a:t>
            </a:r>
            <a:r>
              <a:rPr lang="ru-RU" sz="2200" dirty="0" smtClean="0">
                <a:solidFill>
                  <a:srgbClr val="00518E"/>
                </a:solidFill>
                <a:latin typeface="Times New Roman" pitchFamily="18" charset="0"/>
              </a:rPr>
              <a:t>, тел. 8(3842) 64-64-02.</a:t>
            </a:r>
          </a:p>
          <a:p>
            <a:endParaRPr lang="ru-RU" sz="2200" dirty="0" smtClean="0">
              <a:solidFill>
                <a:srgbClr val="00518E"/>
              </a:solidFill>
              <a:latin typeface="Times New Roman" pitchFamily="18" charset="0"/>
            </a:endParaRPr>
          </a:p>
          <a:p>
            <a:pPr algn="just"/>
            <a:r>
              <a:rPr lang="ru-RU" sz="2200" b="1" u="sng" dirty="0" smtClean="0">
                <a:solidFill>
                  <a:srgbClr val="00518E"/>
                </a:solidFill>
                <a:latin typeface="Times New Roman" pitchFamily="18" charset="0"/>
              </a:rPr>
              <a:t>Для медицинских организаций:</a:t>
            </a:r>
            <a:r>
              <a:rPr lang="ru-RU" sz="2200" b="1" dirty="0" smtClean="0">
                <a:solidFill>
                  <a:srgbClr val="00518E"/>
                </a:solidFill>
                <a:latin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518E"/>
                </a:solidFill>
                <a:latin typeface="Times New Roman" pitchFamily="18" charset="0"/>
              </a:rPr>
              <a:t>ГАУЗ «Кемеровская областная клиническая больница им. С.В.Беляева», г. Кемерово, пр. Октябрьский, д. 22.</a:t>
            </a:r>
          </a:p>
          <a:p>
            <a:pPr algn="just"/>
            <a:r>
              <a:rPr lang="ru-RU" sz="2200" b="1" u="sng" dirty="0" smtClean="0">
                <a:solidFill>
                  <a:srgbClr val="00518E"/>
                </a:solidFill>
                <a:latin typeface="Times New Roman" pitchFamily="18" charset="0"/>
              </a:rPr>
              <a:t>Ответственные лица:</a:t>
            </a:r>
          </a:p>
          <a:p>
            <a:pPr algn="just"/>
            <a:r>
              <a:rPr lang="ru-RU" sz="2200" dirty="0" smtClean="0">
                <a:solidFill>
                  <a:srgbClr val="00518E"/>
                </a:solidFill>
                <a:latin typeface="Times New Roman" pitchFamily="18" charset="0"/>
              </a:rPr>
              <a:t>Ткалич Игорь Иванович, заместитель заведующего отдела запасов, тел. 8(3842)39-64-45;</a:t>
            </a:r>
          </a:p>
          <a:p>
            <a:pPr algn="just"/>
            <a:r>
              <a:rPr lang="ru-RU" sz="2200" dirty="0" smtClean="0">
                <a:solidFill>
                  <a:srgbClr val="00518E"/>
                </a:solidFill>
                <a:latin typeface="Times New Roman" pitchFamily="18" charset="0"/>
              </a:rPr>
              <a:t>Оленев Дмитрий Сергеевич, начальник АСУ, </a:t>
            </a:r>
          </a:p>
          <a:p>
            <a:pPr algn="just"/>
            <a:r>
              <a:rPr lang="ru-RU" sz="2200" dirty="0" smtClean="0">
                <a:solidFill>
                  <a:srgbClr val="00518E"/>
                </a:solidFill>
                <a:latin typeface="Times New Roman" pitchFamily="18" charset="0"/>
              </a:rPr>
              <a:t>тел. 8(3842)39-64-96, olenev-okb@yandex.ru</a:t>
            </a:r>
            <a:endParaRPr lang="ru-RU" sz="2200" dirty="0">
              <a:solidFill>
                <a:srgbClr val="00518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214282" y="21429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РЕГИСТРАЦИЯ НА ПОРТАЛЕ НАЦИОНАЛЬНОЙ СИСТЕМЫ ЦИФРОВОЙ МАРКИРОВКИ: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честный знак.рф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072074"/>
            <a:ext cx="8858312" cy="1785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Примечание:</a:t>
            </a:r>
          </a:p>
          <a:p>
            <a:pPr algn="just"/>
            <a:r>
              <a:rPr lang="ru-RU" sz="16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    Заполнить заявление на анкету, анкету и договор на РВ можно только на «боевом» стенде. </a:t>
            </a:r>
          </a:p>
          <a:p>
            <a:pPr algn="just"/>
            <a:r>
              <a:rPr lang="ru-RU" sz="16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Форма договора типовая, утверждена приказом Минпромторга РФ от 13.08.2019 г. № 2973 «Об утверждении типовой формы договора по предоставлению регистратора выбытия лекарственных препаратов субъектами обращения лекарственных средств на безвозмездной основе».</a:t>
            </a:r>
            <a:endParaRPr lang="ru-RU" sz="1600" b="1" dirty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lum contrast="-10000"/>
          </a:blip>
          <a:srcRect l="11705" t="4558" r="11491" b="4338"/>
          <a:stretch>
            <a:fillRect/>
          </a:stretch>
        </p:blipFill>
        <p:spPr bwMode="auto">
          <a:xfrm>
            <a:off x="0" y="1428736"/>
            <a:ext cx="914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42910" y="2500306"/>
            <a:ext cx="178595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643174" y="2571744"/>
            <a:ext cx="178595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42910" y="2928934"/>
            <a:ext cx="178595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2071678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214554"/>
            <a:ext cx="2857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3071810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300" y="0"/>
            <a:ext cx="9512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-285784" y="1214422"/>
            <a:ext cx="8943980" cy="4572032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003399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3399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600" b="1" dirty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000504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Тел.: (3842) 28-97-66 </a:t>
            </a:r>
          </a:p>
          <a:p>
            <a:r>
              <a:rPr lang="ru-RU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Тел./факс: (3842) 28-96-00</a:t>
            </a:r>
          </a:p>
          <a:p>
            <a:endParaRPr lang="ru-RU" b="1" dirty="0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www.</a:t>
            </a:r>
            <a:r>
              <a:rPr lang="ru-RU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kcenter42.ru</a:t>
            </a:r>
          </a:p>
          <a:p>
            <a:r>
              <a:rPr lang="en-US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kcenter@kemcity.ru</a:t>
            </a:r>
            <a:r>
              <a:rPr lang="ru-RU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r>
              <a:rPr lang="en-US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kcenter_3842@mail.ru</a:t>
            </a:r>
            <a:r>
              <a:rPr lang="ru-RU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29552" cy="11429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ОБУЧАЮЩИЙ ЦЕНТР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ПОРТАЛЕ «ЧЕСТНЫЙ ЗНАК»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lum bright="-10000" contrast="10000"/>
          </a:blip>
          <a:srcRect l="5131" t="2564" r="11010" b="4274"/>
          <a:stretch>
            <a:fillRect/>
          </a:stretch>
        </p:blipFill>
        <p:spPr bwMode="auto">
          <a:xfrm>
            <a:off x="285688" y="1428736"/>
            <a:ext cx="885831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572132" y="1857364"/>
            <a:ext cx="107157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lum bright="-10000" contrast="10000"/>
          </a:blip>
          <a:srcRect t="9117" r="2672" b="7977"/>
          <a:stretch>
            <a:fillRect/>
          </a:stretch>
        </p:blipFill>
        <p:spPr bwMode="auto">
          <a:xfrm>
            <a:off x="214282" y="1428736"/>
            <a:ext cx="87154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29552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ПОРТАЛЕ «ЧЕСТНЫЙ ЗНАК»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4214810" y="1571612"/>
            <a:ext cx="107157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142852"/>
            <a:ext cx="857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Оснащение рабочего места</a:t>
            </a:r>
          </a:p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медицинской организации</a:t>
            </a:r>
            <a:endParaRPr lang="ru-RU" sz="24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&quot;компьютер pn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785926"/>
            <a:ext cx="2357453" cy="2357453"/>
          </a:xfrm>
          <a:prstGeom prst="rect">
            <a:avLst/>
          </a:prstGeom>
          <a:noFill/>
        </p:spPr>
      </p:pic>
      <p:pic>
        <p:nvPicPr>
          <p:cNvPr id="6" name="Рисунок 9" descr="voyager1200g_02_large.png"/>
          <p:cNvPicPr>
            <a:picLocks noChangeAspect="1"/>
          </p:cNvPicPr>
          <p:nvPr/>
        </p:nvPicPr>
        <p:blipFill>
          <a:blip r:embed="rId3" cstate="print"/>
          <a:srcRect l="17191" t="19099" r="17870" b="17870"/>
          <a:stretch>
            <a:fillRect/>
          </a:stretch>
        </p:blipFill>
        <p:spPr bwMode="auto">
          <a:xfrm>
            <a:off x="642910" y="2357430"/>
            <a:ext cx="11430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 descr="2f366f449f5a8bfe77169dc017c9e26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357430"/>
            <a:ext cx="1214447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артинки по запросу &quot;ghjuhfvvyjt j,tcgtxtybt png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869160"/>
            <a:ext cx="1294798" cy="1002367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2000232" y="3000372"/>
            <a:ext cx="1143008" cy="14287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5857884" y="3000372"/>
            <a:ext cx="1143008" cy="14287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00232" y="2714620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Приход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2714620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2330" y="392906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Регистратор выбытия</a:t>
            </a:r>
            <a:endParaRPr lang="ru-RU" sz="1400" b="1" dirty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3786190"/>
            <a:ext cx="1928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Протестированный сканер </a:t>
            </a:r>
          </a:p>
          <a:p>
            <a:pPr algn="ctr"/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штрих-кодов</a:t>
            </a:r>
            <a:endParaRPr lang="ru-RU" sz="1400" b="1" dirty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802" y="585789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Протестированное </a:t>
            </a:r>
          </a:p>
          <a:p>
            <a:pPr algn="ctr"/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программное обеспечение</a:t>
            </a:r>
            <a:endParaRPr lang="ru-RU" sz="1400" b="1" dirty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8" y="4071942"/>
            <a:ext cx="358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Windows 7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и выше/</a:t>
            </a:r>
          </a:p>
          <a:p>
            <a:pPr algn="ctr"/>
            <a:r>
              <a:rPr lang="en-US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Mac OS X </a:t>
            </a:r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10.8 и выше</a:t>
            </a:r>
            <a:endParaRPr lang="ru-RU" sz="1400" b="1" dirty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0562" y="4357694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+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7686" y="1214422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+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0496" y="1071546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Интернет </a:t>
            </a:r>
            <a:endParaRPr lang="ru-RU" sz="1400" b="1" dirty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85720" y="1428736"/>
            <a:ext cx="8704859" cy="525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ПРОТЕСТИРОВАННЫЕ РЕШЕНИЯ </a:t>
            </a:r>
          </a:p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ПОРТАЛЕ «честный знак»</a:t>
            </a:r>
            <a:endParaRPr lang="ru-RU" sz="24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282" y="4929198"/>
            <a:ext cx="2143140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714744" y="2714620"/>
            <a:ext cx="1643074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214290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Сканер 2</a:t>
            </a:r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штрих-кода</a:t>
            </a:r>
            <a:endParaRPr lang="ru-RU" sz="24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643050"/>
            <a:ext cx="8786874" cy="5000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44.jpg"/>
          <p:cNvPicPr>
            <a:picLocks noChangeAspect="1"/>
          </p:cNvPicPr>
          <p:nvPr/>
        </p:nvPicPr>
        <p:blipFill>
          <a:blip r:embed="rId2" cstate="print"/>
          <a:srcRect t="20833" r="10242" b="4166"/>
          <a:stretch>
            <a:fillRect/>
          </a:stretch>
        </p:blipFill>
        <p:spPr>
          <a:xfrm>
            <a:off x="214282" y="1714488"/>
            <a:ext cx="8786874" cy="4742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1285860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Оборудование для сканирования: сканер 2</a:t>
            </a:r>
            <a:r>
              <a:rPr lang="en-US" sz="20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штрих-кода</a:t>
            </a:r>
            <a:endParaRPr lang="ru-RU" sz="2000" b="1" dirty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Картинки по запросу человечки со сканером для през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7" y="4000504"/>
            <a:ext cx="3357586" cy="2428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Возможные варианты маркировки                                 лекарственных препаратов </a:t>
            </a:r>
            <a:endParaRPr lang="ru-RU" sz="24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1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8715436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ш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наша1</Template>
  <TotalTime>5368</TotalTime>
  <Words>1162</Words>
  <Application>Microsoft Office PowerPoint</Application>
  <PresentationFormat>Экран (4:3)</PresentationFormat>
  <Paragraphs>184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наша1</vt:lpstr>
      <vt:lpstr>Слайд 1</vt:lpstr>
      <vt:lpstr>Слайд 2</vt:lpstr>
      <vt:lpstr>Слайд 3</vt:lpstr>
      <vt:lpstr>ОБУЧАЮЩИЙ ЦЕНТР  НА ПОРТАЛЕ «ЧЕСТНЫЙ ЗНАК»</vt:lpstr>
      <vt:lpstr>МЕРОПРИЯТИЯ  НА ПОРТАЛЕ «ЧЕСТНЫЙ ЗНАК»</vt:lpstr>
      <vt:lpstr>Слайд 6</vt:lpstr>
      <vt:lpstr>Слайд 7</vt:lpstr>
      <vt:lpstr>Слайд 8</vt:lpstr>
      <vt:lpstr>Слайд 9</vt:lpstr>
      <vt:lpstr>Слайд 10</vt:lpstr>
      <vt:lpstr>Слайд 11</vt:lpstr>
      <vt:lpstr>ОТПУСК ЛЕКАРСТВЕННЫХ ПРЕПАРАТОВ </vt:lpstr>
      <vt:lpstr>Слайд 13</vt:lpstr>
      <vt:lpstr>Слайд 14</vt:lpstr>
      <vt:lpstr>Слайд 15</vt:lpstr>
      <vt:lpstr>Слайд 16</vt:lpstr>
      <vt:lpstr>Описание способов регистрации вывода из оборота ЛП по типам участников оборота </vt:lpstr>
      <vt:lpstr>МЕМЕДИЦИНСКИЕ ОРГАНИЗАЦИИ, ИМЕЮЩИЕ В СВОЕЙ СТРУКТУРЕ ФАПы </vt:lpstr>
      <vt:lpstr>ПОРЯДОК РАБОТЫ  С МАРКИРОВАННЫМИ ЛЕКАРСТВЕННЫМИ ПРЕПАРАТАМИ В ФАПах </vt:lpstr>
      <vt:lpstr>ОБОСОБЛЕННЫЕ ПОДРАЗДЕЛЕНИЯ МО, ОБЕСПЕЧЕННЫЕ ДОСТУПОМ К ИКС «ИНТЕРНЕТ»</vt:lpstr>
      <vt:lpstr>ОБОСОБЛЕННЫЕ ПОДРАЗДЕЛЕНИЯ МО,  НЕ ОБЕСПЕЧЕННЫЕ ДОСТУПОМ К ИКС «ИНТЕРНЕТ»</vt:lpstr>
      <vt:lpstr>СИСТЕМА ОТСЛЕЖИВАНИЯ ЛЕКАРСТВЕННЫХ ПРЕПАРАТОВ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comp1</dc:creator>
  <cp:lastModifiedBy>User</cp:lastModifiedBy>
  <cp:revision>450</cp:revision>
  <dcterms:created xsi:type="dcterms:W3CDTF">2019-03-12T07:03:34Z</dcterms:created>
  <dcterms:modified xsi:type="dcterms:W3CDTF">2020-06-26T01:58:41Z</dcterms:modified>
</cp:coreProperties>
</file>